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9" r:id="rId11"/>
    <p:sldId id="270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91" autoAdjust="0"/>
  </p:normalViewPr>
  <p:slideViewPr>
    <p:cSldViewPr snapToGrid="0" snapToObject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viewProps" Target="view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0571F-CBEA-4089-9C4E-3A1225FA6061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A939B-0C9B-4457-A207-AD1995188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43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A939B-0C9B-4457-A207-AD1995188A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55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A939B-0C9B-4457-A207-AD1995188A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7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0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7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499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16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3729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00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23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93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2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06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1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7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2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4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0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jpe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png" /><Relationship Id="rId5" Type="http://schemas.openxmlformats.org/officeDocument/2006/relationships/image" Target="../media/image5.jpg" /><Relationship Id="rId4" Type="http://schemas.openxmlformats.org/officeDocument/2006/relationships/image" Target="../media/image4.jpe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 /><Relationship Id="rId3" Type="http://schemas.openxmlformats.org/officeDocument/2006/relationships/image" Target="../media/image7.jpg" /><Relationship Id="rId7" Type="http://schemas.openxmlformats.org/officeDocument/2006/relationships/image" Target="../media/image11.jpg" /><Relationship Id="rId12" Type="http://schemas.openxmlformats.org/officeDocument/2006/relationships/image" Target="../media/image15.jp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jpg" /><Relationship Id="rId11" Type="http://schemas.openxmlformats.org/officeDocument/2006/relationships/image" Target="../media/image2.jpeg" /><Relationship Id="rId5" Type="http://schemas.openxmlformats.org/officeDocument/2006/relationships/image" Target="../media/image9.jpg" /><Relationship Id="rId10" Type="http://schemas.openxmlformats.org/officeDocument/2006/relationships/image" Target="../media/image14.jpg" /><Relationship Id="rId4" Type="http://schemas.openxmlformats.org/officeDocument/2006/relationships/image" Target="../media/image8.jpg" /><Relationship Id="rId9" Type="http://schemas.openxmlformats.org/officeDocument/2006/relationships/image" Target="../media/image13.jp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.jpeg" /><Relationship Id="rId4" Type="http://schemas.openxmlformats.org/officeDocument/2006/relationships/image" Target="../media/image18.jp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jp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2.jp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 /><Relationship Id="rId2" Type="http://schemas.openxmlformats.org/officeDocument/2006/relationships/image" Target="../media/image23.jp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2.jpeg" /><Relationship Id="rId4" Type="http://schemas.openxmlformats.org/officeDocument/2006/relationships/image" Target="../media/image25.jp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9.jpg" /><Relationship Id="rId5" Type="http://schemas.openxmlformats.org/officeDocument/2006/relationships/image" Target="../media/image28.jpg" /><Relationship Id="rId4" Type="http://schemas.openxmlformats.org/officeDocument/2006/relationships/image" Target="../media/image27.jp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30.jp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1.jp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4601"/>
            <a:ext cx="7772400" cy="1534709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accent3"/>
                </a:solidFill>
                <a:latin typeface="Cooper Black" panose="0208090404030B020404" pitchFamily="18" charset="0"/>
              </a:rPr>
              <a:t>150 SPARKS OF CHANGE</a:t>
            </a:r>
            <a:endParaRPr sz="4400" b="1" dirty="0">
              <a:solidFill>
                <a:schemeClr val="accent3"/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175" y="5484054"/>
            <a:ext cx="8154955" cy="1129345"/>
          </a:xfrm>
          <a:ln w="57150"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endParaRPr sz="2400" b="1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Presented to The Sunset Rotary Club of Bloomington - Normal</a:t>
            </a:r>
            <a:endParaRPr sz="1600" b="1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r>
              <a:rPr sz="1600" b="1" dirty="0">
                <a:solidFill>
                  <a:schemeClr val="tx1"/>
                </a:solidFill>
                <a:latin typeface="Arial Rounded MT Bold" panose="020F0704030504030204" pitchFamily="34" charset="0"/>
              </a:rPr>
              <a:t>March 2025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DFA1B-2D62-4B2F-A17B-71BA58219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0" y="1779310"/>
            <a:ext cx="7152640" cy="4023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76F8A-7BD1-4605-B54C-440FE25C4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427" y="36091"/>
            <a:ext cx="1930469" cy="9324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31838"/>
          </a:xfrm>
        </p:spPr>
        <p:txBody>
          <a:bodyPr>
            <a:normAutofit/>
          </a:bodyPr>
          <a:lstStyle/>
          <a:p>
            <a:r>
              <a:rPr sz="2800" b="1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Warm Greetings &amp; Acknowledgment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5931" y="4375621"/>
            <a:ext cx="7602305" cy="1787068"/>
          </a:xfr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Impact made possible through the generosity of the Sunset Rotary Club of Bloomington-Normal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Thank you, Rotary Club of Bloomington-Normal Sunset, for your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overwhelming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 support.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Bungoma County, Kenya, faces significant energy poverty challenges.</a:t>
            </a: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Our partnership with you aims to address this through sustainable energy solutions.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You are lighting homes, healing the earth, and empowering women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Together, we are sparking change, one household at a time.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7BE443-B7AD-4F83-929A-F114E3015D2D}"/>
              </a:ext>
            </a:extLst>
          </p:cNvPr>
          <p:cNvSpPr txBox="1">
            <a:spLocks/>
          </p:cNvSpPr>
          <p:nvPr/>
        </p:nvSpPr>
        <p:spPr>
          <a:xfrm>
            <a:off x="457200" y="4134678"/>
            <a:ext cx="7904922" cy="210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F83963-62FB-4DDC-8009-74F262BCBCD3}"/>
              </a:ext>
            </a:extLst>
          </p:cNvPr>
          <p:cNvSpPr/>
          <p:nvPr/>
        </p:nvSpPr>
        <p:spPr>
          <a:xfrm>
            <a:off x="5632072" y="5918608"/>
            <a:ext cx="2842592" cy="646331"/>
          </a:xfrm>
          <a:prstGeom prst="rect">
            <a:avLst/>
          </a:prstGeom>
          <a:solidFill>
            <a:srgbClr val="FFFF00"/>
          </a:solidFill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Rotary Club of Bungoma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Magharibi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March 2025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6DDFA3-7C9D-4BF2-B1D2-792571C6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31" y="0"/>
            <a:ext cx="1930469" cy="90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F0660-C48C-4772-99AF-932C6541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40" y="1361239"/>
            <a:ext cx="4526280" cy="3017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4BEED-A9AE-4C41-8B11-46B517383992}"/>
              </a:ext>
            </a:extLst>
          </p:cNvPr>
          <p:cNvSpPr txBox="1"/>
          <p:nvPr/>
        </p:nvSpPr>
        <p:spPr>
          <a:xfrm>
            <a:off x="3662082" y="251908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4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A26348-8BA1-5BE9-9F7F-0E19EB2D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31" y="0"/>
            <a:ext cx="1930469" cy="9058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12FEDB6-1B8C-0F00-F63E-DC19D386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FB9081-F01B-36EE-B864-B7CA79263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7E655614-C128-6454-ED2A-17EF5FCB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12" y="1423004"/>
            <a:ext cx="1573306" cy="18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05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599C30-22A6-4BF4-8938-9D51485B1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12252"/>
            <a:ext cx="6347713" cy="1320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Background &amp;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5909" y="905861"/>
            <a:ext cx="3923791" cy="5850539"/>
          </a:xfrm>
          <a:ln w="57150">
            <a:solidFill>
              <a:srgbClr val="00B0F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Location: Bungoma County, Kenya</a:t>
            </a:r>
          </a:p>
          <a:p>
            <a:pPr marL="0" indent="0">
              <a:buNone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Average Household Size: 5 persons</a:t>
            </a:r>
          </a:p>
          <a:p>
            <a:pPr marL="0" indent="0">
              <a:buNone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Average land size: 2 acres per household.</a:t>
            </a:r>
          </a:p>
          <a:p>
            <a:pPr marL="0" indent="0">
              <a:buNone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Primary Cooking Fuels: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78.3 Firewood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11% Charcoal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7.2% LPG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2.6% Paraffin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0.4%Electricity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0.4% Biogas</a:t>
            </a:r>
          </a:p>
          <a:p>
            <a:pPr marL="0" indent="0">
              <a:buNone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Lighting Sources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Solar energy 21.6%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Paraffin 18.5%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Tin lamps 11.4%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Solar charged torches/lamps 8.2%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Candles 0.9%</a:t>
            </a:r>
          </a:p>
          <a:p>
            <a:pPr marL="57150" indent="0">
              <a:buNone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Challenges Identified.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Health risks from smoke inhalation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Time lost gathering firewood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Limited access to electricity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Environmental degradation due to deforestation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7A9BF-0020-4C24-AA44-7B3D0FB6D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231" y="0"/>
            <a:ext cx="1930469" cy="90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833F8-308E-482D-9C39-B12F6265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3" y="1300607"/>
            <a:ext cx="2651760" cy="175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E4700-3516-47FA-94FE-370491E7F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109279"/>
            <a:ext cx="2651760" cy="1759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89EE5E-D4CE-468B-9A41-FA60D64B8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47" y="4938078"/>
            <a:ext cx="3931920" cy="1726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12B42-2EEC-4B33-BF5E-AF4E55BD1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7896" y="1577658"/>
            <a:ext cx="1463040" cy="33324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21AD1F-1399-4A1F-B8B1-8D0DA39D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Our Partnership at a Glance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785962-2C27-4573-8D4F-3E4342E4B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441" y="1202331"/>
            <a:ext cx="2113613" cy="3657600"/>
          </a:xfrm>
          <a:solidFill>
            <a:schemeClr val="bg1">
              <a:lumMod val="95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Sunset Rotary Club of Bloomington, Normal and </a:t>
            </a:r>
          </a:p>
          <a:p>
            <a:pPr marL="0" indent="0">
              <a:buNone/>
            </a:pPr>
            <a:r>
              <a:rPr lang="en-US" sz="16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Rotary Club of Bungoma </a:t>
            </a:r>
            <a:r>
              <a:rPr lang="en-US" sz="1600" b="1" dirty="0" err="1">
                <a:latin typeface="Arial Rounded MT Bold" panose="020F0704030504030204" pitchFamily="34" charset="0"/>
                <a:cs typeface="Arial" panose="020B0604020202020204" pitchFamily="34" charset="0"/>
              </a:rPr>
              <a:t>Magharibi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Cookstove Donations Timeline:</a:t>
            </a:r>
          </a:p>
          <a:p>
            <a:pPr>
              <a:buFontTx/>
              <a:buChar char="-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December 2023: 25 TLUD cookstoves with thermo-electric generator.</a:t>
            </a:r>
          </a:p>
          <a:p>
            <a:pPr>
              <a:buFontTx/>
              <a:buChar char="-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July 2024: 25 TLUD cookstoves (5 with thermo-electric generator)</a:t>
            </a:r>
          </a:p>
          <a:p>
            <a:pPr>
              <a:buFontTx/>
              <a:buChar char="-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December 2024: 100 TLUD cookstoves</a:t>
            </a: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Current Total:150 TLUD clean cookstoves.</a:t>
            </a:r>
          </a:p>
          <a:p>
            <a:pPr marL="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Beneficiaries:</a:t>
            </a:r>
          </a:p>
          <a:p>
            <a:pPr>
              <a:buFontTx/>
              <a:buChar char="-"/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Sikata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Champions Women Self-help group.</a:t>
            </a:r>
          </a:p>
          <a:p>
            <a:pPr>
              <a:buFontTx/>
              <a:buChar char="-"/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Bidii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Yefwe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Women Self-help group</a:t>
            </a:r>
          </a:p>
          <a:p>
            <a:pPr>
              <a:buFontTx/>
              <a:buChar char="-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Joy Women Self-help group</a:t>
            </a:r>
          </a:p>
          <a:p>
            <a:pPr>
              <a:buFontTx/>
              <a:buChar char="-"/>
            </a:pPr>
            <a:r>
              <a:rPr 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Naitela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Women Self-help group</a:t>
            </a:r>
          </a:p>
          <a:p>
            <a:pPr>
              <a:buFontTx/>
              <a:buChar char="-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Senna Women Self-help group</a:t>
            </a:r>
          </a:p>
          <a:p>
            <a:pPr marL="57150" indent="0">
              <a:buNone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Each Women Self-help group has 30 cookstoves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1F021-47B1-4A9B-A5A2-02D4041B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74" y="2350797"/>
            <a:ext cx="2743200" cy="15144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4EE9FF-E74C-442A-BD35-DA950E439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86" y="2504109"/>
            <a:ext cx="2736535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022C9-657F-4610-9144-9EDFB5F60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53" y="5087374"/>
            <a:ext cx="2743200" cy="13101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511CA4-B9C6-4BB1-9F69-089BC4099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51" y="1181645"/>
            <a:ext cx="2743200" cy="13224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D317F1-7825-4D87-A0AF-CA0E59A7E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5474" y="1174045"/>
            <a:ext cx="2743200" cy="1204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966662-C1E1-413E-9C61-8089C637A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5474" y="3865250"/>
            <a:ext cx="2743200" cy="13285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7E09AA-CB87-4DD9-AB7E-7AFAA7CD7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5474" y="5193797"/>
            <a:ext cx="2743200" cy="12043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B1A81F-1667-483C-BE0B-8F5A9F2A90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486" y="3875709"/>
            <a:ext cx="2743200" cy="120433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1162251-6887-498E-AB68-ABC63E95AE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3531" y="6941"/>
            <a:ext cx="1930469" cy="9058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205A59-EA7A-4177-9C2B-5EB8D877FC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8353" y="4965981"/>
            <a:ext cx="2307119" cy="14359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Features of TLUD Cookstoves</a:t>
            </a:r>
            <a:endParaRPr sz="2800" b="1" dirty="0">
              <a:solidFill>
                <a:schemeClr val="accent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4664B9-FA58-4775-AD30-F53FF1D30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4362" y="1189015"/>
            <a:ext cx="2617197" cy="1790405"/>
          </a:xfrm>
          <a:solidFill>
            <a:schemeClr val="bg2">
              <a:lumMod val="90000"/>
            </a:schemeClr>
          </a:solidFill>
          <a:ln w="57150">
            <a:solidFill>
              <a:srgbClr val="00B0F0"/>
            </a:solidFill>
          </a:ln>
        </p:spPr>
        <p:txBody>
          <a:bodyPr>
            <a:normAutofit fontScale="47500" lnSpcReduction="20000"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Clean &amp; Efficient: Low emission gasification technology.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Fuel: Bagasse pellets (Abundant &amp; sustainable)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Biochar production: For soil enrichment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Thermoelectric Generation (TEG) on 30 Cookstoves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Cogenerates DC power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Powers LED lighting bulbs.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Charges mobile phones</a:t>
            </a:r>
          </a:p>
          <a:p>
            <a:pPr indent="-28575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Fuel efficiency: Reduces firewood consumption by over 50%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6255C-ACD6-4DAF-B2AE-69E8E28B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362" y="3098801"/>
            <a:ext cx="2155579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5E5A60-D55C-450D-ACEB-BA44F461A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7" y="1234122"/>
            <a:ext cx="5207000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35661A-AFD0-41DC-85B3-A27ECDED5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27" y="3644501"/>
            <a:ext cx="5207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9157C-5DE1-47B5-BC76-607C59DBE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31" y="0"/>
            <a:ext cx="1930469" cy="9058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47B0E3-2D27-40E3-9F3C-353665CC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Health &amp; Environmental Impact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D4C8DE-F078-4578-9774-97D8C40EA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183" y="1241919"/>
            <a:ext cx="4479299" cy="2187081"/>
          </a:xfrm>
          <a:solidFill>
            <a:schemeClr val="accent1">
              <a:lumMod val="20000"/>
              <a:lumOff val="80000"/>
            </a:schemeClr>
          </a:solidFill>
          <a:ln w="57150">
            <a:solidFill>
              <a:srgbClr val="00B0F0"/>
            </a:solidFill>
          </a:ln>
        </p:spPr>
        <p:txBody>
          <a:bodyPr>
            <a:normAutofit fontScale="25000" lnSpcReduction="20000"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Reduced indoor air pollution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Time saved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- Women reclaim 2-3 hours daily previously spent gathering firewood.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Environmental conservation</a:t>
            </a:r>
          </a:p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Reduction in firewood consumption.</a:t>
            </a:r>
          </a:p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Mitigates deforestation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Clean energy access.</a:t>
            </a:r>
          </a:p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TEG equipped stoves provide renewable lighting in households without electricity.</a:t>
            </a:r>
          </a:p>
          <a:p>
            <a:pPr>
              <a:buFontTx/>
              <a:buChar char="-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Replaces harmful tin lamps and lanterns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221A60-775B-41BA-A397-C39AC4BE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31" y="0"/>
            <a:ext cx="1930469" cy="905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F06F-2C7F-48AC-BF20-2071818C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83" y="3657918"/>
            <a:ext cx="3854913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EA5FA5-148E-4F3A-91F7-C8517012E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82" y="1417638"/>
            <a:ext cx="3360420" cy="44805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CE6373-A341-452F-A588-4CDDE7C0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Economic Empowerment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50492E-EE21-4E23-B534-7360A3B04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813" y="1370480"/>
            <a:ext cx="2167860" cy="4720831"/>
          </a:xfrm>
          <a:solidFill>
            <a:schemeClr val="accent4">
              <a:lumMod val="20000"/>
              <a:lumOff val="80000"/>
            </a:schemeClr>
          </a:solidFill>
          <a:ln w="57150">
            <a:solidFill>
              <a:srgbClr val="00B0F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Reduced energy costs.</a:t>
            </a:r>
          </a:p>
          <a:p>
            <a:pPr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Less money spent on cooking fuel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Time reallocated.</a:t>
            </a:r>
          </a:p>
          <a:p>
            <a:pPr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Women engage in income generating activities like farming and small businesses.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Community saving groups.</a:t>
            </a:r>
          </a:p>
          <a:p>
            <a:pPr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Increased savings from energy efficiency reinvested into groups merry-go-rounds.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Entrepreneurial ventures.</a:t>
            </a:r>
          </a:p>
          <a:p>
            <a:pPr>
              <a:buFontTx/>
              <a:buChar char="-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Joy WSG started cooking services for ceremonies within their locality using their clean cookstoves</a:t>
            </a: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B50BB-815B-4886-A727-F31C6311A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31" y="0"/>
            <a:ext cx="1930469" cy="905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6F9AA-1489-4426-8237-5F5FA3200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54" y="3805311"/>
            <a:ext cx="5206983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42B46-1FE4-4556-A769-EF55514F9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654" y="1370480"/>
            <a:ext cx="5207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Biochar &amp; Agriculture impact</a:t>
            </a:r>
            <a:endParaRPr sz="2800" dirty="0">
              <a:solidFill>
                <a:schemeClr val="accent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405" y="1479029"/>
            <a:ext cx="3007557" cy="2346098"/>
          </a:xfrm>
          <a:solidFill>
            <a:schemeClr val="accent3">
              <a:lumMod val="40000"/>
              <a:lumOff val="60000"/>
            </a:schemeClr>
          </a:solidFill>
          <a:ln w="57150">
            <a:solidFill>
              <a:srgbClr val="00B0F0"/>
            </a:solidFill>
          </a:ln>
        </p:spPr>
        <p:txBody>
          <a:bodyPr>
            <a:normAutofit fontScale="70000" lnSpcReduction="20000"/>
          </a:bodyPr>
          <a:lstStyle/>
          <a:p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iochar from bagasse pellets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Enriches soil in kitchen gardens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Improves water retention and soil fertility.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Reduces need for synthetic fertilizers.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Food security boost.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Better crop yields reported.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Improved nutrition for households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Circular economy.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Waste to resource conversion empowers women as stewards of their environment.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40D89-6D8F-4564-8D14-DA86CAE1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77" y="1417638"/>
            <a:ext cx="1488564" cy="246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C2E3C-3EED-4703-92F1-14F288B69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454" y="1417638"/>
            <a:ext cx="2127659" cy="4732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550C65-D724-43E5-8578-1B410897E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570" y="3955110"/>
            <a:ext cx="4998720" cy="2194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26A90-F838-43D2-9B0C-765D7D603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531" y="0"/>
            <a:ext cx="1930469" cy="9058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28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Testimonials from Beneficiaries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3823" y="1157816"/>
            <a:ext cx="3081968" cy="2271184"/>
          </a:xfrm>
          <a:solidFill>
            <a:schemeClr val="accent6">
              <a:lumMod val="40000"/>
              <a:lumOff val="60000"/>
            </a:schemeClr>
          </a:solidFill>
          <a:ln w="57150">
            <a:solidFill>
              <a:srgbClr val="00B0F0"/>
            </a:solidFill>
          </a:ln>
        </p:spPr>
        <p:txBody>
          <a:bodyPr>
            <a:normAutofit fontScale="25000" lnSpcReduction="20000"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Lydia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Barasa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– Senna Group</a:t>
            </a:r>
          </a:p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“I used to spend hours finding firewood. Now, I help out at a green grocery with the extra time. I even save money charging my cell phone at home when cooking”.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Imelda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Wanjala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Naitela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Group</a:t>
            </a:r>
          </a:p>
          <a:p>
            <a:pPr marL="0" indent="0">
              <a:buNone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“I can now cook faster with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pellets</a:t>
            </a: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 and no smoke!”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Janet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Mangara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– Joy Group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“My children can do homework at night using the light from the TEG stov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Jentrix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Majuma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Sikata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Champions Chair.</a:t>
            </a:r>
          </a:p>
          <a:p>
            <a:pPr marL="0" indent="0" algn="l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“ These cookstoves don’t just cook food, they cook a better future for our families”.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93DB2E-3F74-45C3-931F-CAAFDAAE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531" y="0"/>
            <a:ext cx="1930469" cy="905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3BFB9-99D3-498D-AC8C-826C6765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747" y="1282771"/>
            <a:ext cx="4373873" cy="192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7A4B2-C769-47E9-86BE-6761F3D15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651" y="3566160"/>
            <a:ext cx="2263140" cy="3017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74BDC-5FDB-4B7F-8965-C08212CD9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381" y="3383280"/>
            <a:ext cx="24003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AE9C00-BA71-456D-A914-039989FE5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076" y="3383280"/>
            <a:ext cx="1987116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What’s Next?</a:t>
            </a:r>
            <a:endParaRPr sz="2800" dirty="0">
              <a:solidFill>
                <a:schemeClr val="accent3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8287" y="4095728"/>
            <a:ext cx="1761165" cy="2152672"/>
          </a:xfrm>
          <a:solidFill>
            <a:schemeClr val="accent3">
              <a:lumMod val="40000"/>
              <a:lumOff val="60000"/>
            </a:schemeClr>
          </a:solidFill>
          <a:ln w="57150">
            <a:solidFill>
              <a:srgbClr val="0070C0"/>
            </a:solidFill>
          </a:ln>
        </p:spPr>
        <p:txBody>
          <a:bodyPr>
            <a:normAutofit fontScale="70000" lnSpcReduction="20000"/>
          </a:bodyPr>
          <a:lstStyle/>
          <a:p>
            <a:pPr marL="0" indent="0" algn="l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April 2025: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Tx/>
              <a:buChar char="-"/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Planned donation of 100 more TLUD stoves to women’s self-help groups.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Expanding the model to neighboring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villages</a:t>
            </a:r>
          </a:p>
          <a:p>
            <a:pPr marL="0" indent="0" algn="l">
              <a:buNone/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Goal: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Tx/>
              <a:buChar char="-"/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500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cook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stoves by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Rotary year (2024 – 2025)!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95AFD-4ED5-4BAA-9B6C-FDD70958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48" y="1111425"/>
            <a:ext cx="7143390" cy="283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AF46C-3395-49AD-94E3-4D30FAD1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531" y="0"/>
            <a:ext cx="1930469" cy="905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002DF8-F8E2-4042-ABB9-D0B4FEE80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48" y="4074251"/>
            <a:ext cx="5415280" cy="2377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741</TotalTime>
  <Words>656</Words>
  <Application>Microsoft Office PowerPoint</Application>
  <PresentationFormat>On-screen Show (4:3)</PresentationFormat>
  <Paragraphs>114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Facet</vt:lpstr>
      <vt:lpstr>150 SPARKS OF CHANGE</vt:lpstr>
      <vt:lpstr>Background &amp; Context</vt:lpstr>
      <vt:lpstr>Our Partnership at a Glance</vt:lpstr>
      <vt:lpstr>Features of TLUD Cookstoves</vt:lpstr>
      <vt:lpstr>Health &amp; Environmental Impact</vt:lpstr>
      <vt:lpstr>Economic Empowerment</vt:lpstr>
      <vt:lpstr>Biochar &amp; Agriculture impact</vt:lpstr>
      <vt:lpstr>Testimonials from Beneficiaries</vt:lpstr>
      <vt:lpstr>What’s Next?</vt:lpstr>
      <vt:lpstr>Warm Greetings &amp; Acknowledgment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Empowering Communities through Clean Energy Solutions</dc:title>
  <dc:subject/>
  <dc:creator>pc</dc:creator>
  <cp:keywords/>
  <dc:description>generated using python-pptx</dc:description>
  <cp:lastModifiedBy>gilbert mwangi</cp:lastModifiedBy>
  <cp:revision>93</cp:revision>
  <dcterms:created xsi:type="dcterms:W3CDTF">2013-01-27T09:14:16Z</dcterms:created>
  <dcterms:modified xsi:type="dcterms:W3CDTF">2025-04-24T09:05:31Z</dcterms:modified>
  <cp:category/>
</cp:coreProperties>
</file>